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7"/>
  </p:notesMasterIdLst>
  <p:handoutMasterIdLst>
    <p:handoutMasterId r:id="rId8"/>
  </p:handoutMasterIdLst>
  <p:sldIdLst>
    <p:sldId id="263" r:id="rId2"/>
    <p:sldId id="411" r:id="rId3"/>
    <p:sldId id="412" r:id="rId4"/>
    <p:sldId id="413" r:id="rId5"/>
    <p:sldId id="414" r:id="rId6"/>
  </p:sldIdLst>
  <p:sldSz cx="9144000" cy="6858000" type="screen4x3"/>
  <p:notesSz cx="9144000" cy="6858000"/>
  <p:custDataLst>
    <p:tags r:id="rId9"/>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2" autoAdjust="0"/>
  </p:normalViewPr>
  <p:slideViewPr>
    <p:cSldViewPr showGuides="1">
      <p:cViewPr>
        <p:scale>
          <a:sx n="77" d="100"/>
          <a:sy n="77" d="100"/>
        </p:scale>
        <p:origin x="-318" y="60"/>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11.03.2019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11.03.2019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b. Kimyasal madde taşımaları</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755577" y="908720"/>
            <a:ext cx="7992887" cy="4708981"/>
          </a:xfrm>
          <a:prstGeom prst="rect">
            <a:avLst/>
          </a:prstGeom>
        </p:spPr>
        <p:txBody>
          <a:bodyPr wrap="square">
            <a:spAutoFit/>
          </a:bodyPr>
          <a:lstStyle/>
          <a:p>
            <a:r>
              <a:rPr lang="tr-TR" sz="2000" dirty="0"/>
              <a:t>Kimyasal maddeler başta kimya sanayi olmak üzere birçok alanda büyük talep görmektedirler. Kullandığımız ürünlerin artık çoğunluğunda kimyasal hammaddeler kullanılmaktadır. </a:t>
            </a:r>
            <a:r>
              <a:rPr lang="tr-TR" sz="2000" dirty="0">
                <a:solidFill>
                  <a:srgbClr val="FF0000"/>
                </a:solidFill>
              </a:rPr>
              <a:t>Kimyasal maddelerin taşımasında ve </a:t>
            </a:r>
            <a:r>
              <a:rPr lang="tr-TR" sz="2000" dirty="0" err="1">
                <a:solidFill>
                  <a:srgbClr val="FF0000"/>
                </a:solidFill>
              </a:rPr>
              <a:t>elleçlenmesi</a:t>
            </a:r>
            <a:r>
              <a:rPr lang="tr-TR" sz="2000" dirty="0">
                <a:solidFill>
                  <a:srgbClr val="FF0000"/>
                </a:solidFill>
              </a:rPr>
              <a:t> yüksek önem gerektiren bir taşıma olup, çoğunlukla zehirli özelliklerde olan ürünler taşınmaktadır. </a:t>
            </a:r>
            <a:r>
              <a:rPr lang="tr-TR" sz="2000" dirty="0"/>
              <a:t>Bu yüklere özel şartlara sahip sıvı yük </a:t>
            </a:r>
            <a:r>
              <a:rPr lang="tr-TR" sz="2000" dirty="0" err="1"/>
              <a:t>elleçleme</a:t>
            </a:r>
            <a:r>
              <a:rPr lang="tr-TR" sz="2000" dirty="0"/>
              <a:t> terminallerinde yükleme-boşaltması operasyonları yapılmaktadır</a:t>
            </a:r>
            <a:r>
              <a:rPr lang="tr-TR" sz="2000" dirty="0" smtClean="0"/>
              <a:t>.</a:t>
            </a:r>
          </a:p>
          <a:p>
            <a:r>
              <a:rPr lang="tr-TR" sz="2000" dirty="0" smtClean="0"/>
              <a:t>Ham </a:t>
            </a:r>
            <a:r>
              <a:rPr lang="tr-TR" sz="2000" dirty="0"/>
              <a:t>petrol ve petrol ürünlerini taşıyan gemilere göre daha küçük boyutludurlar. Kimyasal yüklerin taşıması daha farklı olduğu için, tankerlerin 19-20 ayrı sayıya varan kargo tanklarına sahip olduğu görülmektedir. </a:t>
            </a:r>
            <a:r>
              <a:rPr lang="tr-TR" sz="2000" dirty="0">
                <a:solidFill>
                  <a:srgbClr val="FF0000"/>
                </a:solidFill>
              </a:rPr>
              <a:t>Pompa sistemleri daha farklı olan kimyasal yük taşıyan gemilerde birden çok çeşitte ürün aynı anda taşınabilmektedir.</a:t>
            </a:r>
            <a:r>
              <a:rPr lang="tr-TR" sz="2000" dirty="0"/>
              <a:t> </a:t>
            </a:r>
            <a:r>
              <a:rPr lang="tr-TR" sz="2000" dirty="0">
                <a:solidFill>
                  <a:srgbClr val="FF0000"/>
                </a:solidFill>
              </a:rPr>
              <a:t>Bu ürünleri bazıları özel ısıtma sistemlerine ihtiyaç duyabilmektedir. Zehirli ve zehirsiz ürünleri farklı farklı tanklarda taşıma kapasite sahiptirler.</a:t>
            </a:r>
            <a:r>
              <a:rPr lang="tr-TR" sz="2000" dirty="0"/>
              <a:t> Ham petrol ve petrol ürünleri taşıyan tankerlere oranda daha karmaşık pompa sistemlerine sahiptirler</a:t>
            </a:r>
            <a:r>
              <a:rPr lang="tr-TR" sz="2000" dirty="0" smtClean="0"/>
              <a:t>.</a:t>
            </a:r>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b. Kimyasal madde taşımaları</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23528" y="764704"/>
            <a:ext cx="8712969" cy="6247864"/>
          </a:xfrm>
          <a:prstGeom prst="rect">
            <a:avLst/>
          </a:prstGeom>
        </p:spPr>
        <p:txBody>
          <a:bodyPr wrap="square">
            <a:spAutoFit/>
          </a:bodyPr>
          <a:lstStyle/>
          <a:p>
            <a:r>
              <a:rPr lang="tr-TR" sz="2000" dirty="0" smtClean="0"/>
              <a:t>Kimyasal </a:t>
            </a:r>
            <a:r>
              <a:rPr lang="tr-TR" sz="2000" dirty="0" err="1" smtClean="0"/>
              <a:t>parsiyel</a:t>
            </a:r>
            <a:r>
              <a:rPr lang="tr-TR" sz="2000" dirty="0" smtClean="0"/>
              <a:t> yük taşıyan tankerler, tasarım olarak </a:t>
            </a:r>
            <a:r>
              <a:rPr lang="tr-TR" sz="2000" dirty="0" smtClean="0">
                <a:solidFill>
                  <a:srgbClr val="FF0000"/>
                </a:solidFill>
              </a:rPr>
              <a:t>IMO tarafından </a:t>
            </a:r>
            <a:r>
              <a:rPr lang="tr-TR" sz="2000" dirty="0" smtClean="0"/>
              <a:t>hazırlanan tehlikeli maddelerin deniz yoluyla taşınması konvansiyonu ile tasarım konusunda standartlara bağlanmıştır.</a:t>
            </a:r>
          </a:p>
          <a:p>
            <a:r>
              <a:rPr lang="tr-TR" sz="2000" dirty="0" smtClean="0">
                <a:solidFill>
                  <a:srgbClr val="FF0000"/>
                </a:solidFill>
              </a:rPr>
              <a:t>Tip 1: </a:t>
            </a:r>
            <a:r>
              <a:rPr lang="tr-TR" sz="2000" dirty="0" smtClean="0"/>
              <a:t>Bu kategoriye giren gemiler maksimum koruma gerektiren yüklerin dışarı sızmasını imkânsız kılacak şekilde tasarlanmıştır. Tip 1’e uygun gemiler herhangi bir yerlerinden çatıştığında, küçük hasarlar yani römorkör ve benzeri şeylerin verdiği hasar sonucu veya karaya oturduklarında zarar görmemelidirler. Bu tipteki gemilerin kargo tankları gemi karinasından </a:t>
            </a:r>
            <a:r>
              <a:rPr lang="tr-TR" sz="2000" dirty="0" smtClean="0">
                <a:solidFill>
                  <a:srgbClr val="FF0000"/>
                </a:solidFill>
              </a:rPr>
              <a:t>760 mm </a:t>
            </a:r>
            <a:r>
              <a:rPr lang="tr-TR" sz="2000" dirty="0" smtClean="0"/>
              <a:t>daha yakına yerleştirilmemelidirler.</a:t>
            </a:r>
          </a:p>
          <a:p>
            <a:r>
              <a:rPr lang="tr-TR" sz="2000" dirty="0" smtClean="0">
                <a:solidFill>
                  <a:srgbClr val="FF0000"/>
                </a:solidFill>
              </a:rPr>
              <a:t>Tip 2: </a:t>
            </a:r>
            <a:r>
              <a:rPr lang="tr-TR" sz="2000" dirty="0" smtClean="0"/>
              <a:t>Bu kategoriye giren gemiler önemli koruma gerektiren yüklerin taşınabilmesi için dizayn edilmiştir. İnşa edilen bu gemilerin boyu </a:t>
            </a:r>
            <a:r>
              <a:rPr lang="tr-TR" sz="2000" dirty="0" smtClean="0">
                <a:solidFill>
                  <a:srgbClr val="FF0000"/>
                </a:solidFill>
              </a:rPr>
              <a:t>150 m’den fazla </a:t>
            </a:r>
            <a:r>
              <a:rPr lang="tr-TR" sz="2000" dirty="0" smtClean="0"/>
              <a:t>ise Tip 1’de olduğu gibi çatıştığında, küçük hasarlar yani römorkör ve benzeri şeylerin verdiği hasar sonucu veya karaya oturduklarında zarar görmeyecek şekilde inşa edilirler. </a:t>
            </a:r>
            <a:r>
              <a:rPr lang="tr-TR" sz="2000" dirty="0" smtClean="0">
                <a:solidFill>
                  <a:srgbClr val="FF0000"/>
                </a:solidFill>
              </a:rPr>
              <a:t>150 m’den kısa </a:t>
            </a:r>
            <a:r>
              <a:rPr lang="tr-TR" sz="2000" dirty="0" smtClean="0"/>
              <a:t>ise makine dairesi bu sınırların dışında tutulur.</a:t>
            </a:r>
          </a:p>
          <a:p>
            <a:r>
              <a:rPr lang="tr-TR" sz="2000" dirty="0" smtClean="0">
                <a:solidFill>
                  <a:srgbClr val="FF0000"/>
                </a:solidFill>
              </a:rPr>
              <a:t>Tip 3: </a:t>
            </a:r>
            <a:r>
              <a:rPr lang="tr-TR" sz="2000" dirty="0" smtClean="0"/>
              <a:t>Daha az tehlikeli yükleri taşımak için dizayn edilmişlerdir. Tip 3 kimyasal tankerlerin boyu </a:t>
            </a:r>
            <a:r>
              <a:rPr lang="tr-TR" sz="2000" dirty="0" smtClean="0">
                <a:solidFill>
                  <a:srgbClr val="FF0000"/>
                </a:solidFill>
              </a:rPr>
              <a:t>125 m veya daha fazla </a:t>
            </a:r>
            <a:r>
              <a:rPr lang="tr-TR" sz="2000" dirty="0" smtClean="0"/>
              <a:t>ise Tip 2’nin 150 m altındaki kimyasal tankerlerde olduğu gibi çatıştıklarında, karaya oturduklarında veya küçük hasarlara maruz kaldığında yüzebilecek şekilde inşa edilirler. </a:t>
            </a:r>
            <a:r>
              <a:rPr lang="tr-TR" sz="2000" dirty="0" smtClean="0">
                <a:solidFill>
                  <a:srgbClr val="FF0000"/>
                </a:solidFill>
              </a:rPr>
              <a:t>125 m den kısa </a:t>
            </a:r>
            <a:r>
              <a:rPr lang="tr-TR" sz="2000" dirty="0" smtClean="0"/>
              <a:t>olduğunda makine dairesi hariç tutularak küçük hasarlarda yüzdürülebilecek şekilde inşa edilirler.</a:t>
            </a:r>
            <a:endParaRPr lang="tr-TR" sz="2000" dirty="0"/>
          </a:p>
        </p:txBody>
      </p:sp>
    </p:spTree>
    <p:extLst>
      <p:ext uri="{BB962C8B-B14F-4D97-AF65-F5344CB8AC3E}">
        <p14:creationId xmlns:p14="http://schemas.microsoft.com/office/powerpoint/2010/main" val="3834954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c. Sıvılaştırılmış gaz taşımaları</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23528" y="764704"/>
            <a:ext cx="8712969" cy="4708981"/>
          </a:xfrm>
          <a:prstGeom prst="rect">
            <a:avLst/>
          </a:prstGeom>
        </p:spPr>
        <p:txBody>
          <a:bodyPr wrap="square">
            <a:spAutoFit/>
          </a:bodyPr>
          <a:lstStyle/>
          <a:p>
            <a:r>
              <a:rPr lang="tr-TR" sz="2000" dirty="0">
                <a:solidFill>
                  <a:srgbClr val="FF0000"/>
                </a:solidFill>
              </a:rPr>
              <a:t>LNG(Likit Doğal Gaz) </a:t>
            </a:r>
            <a:r>
              <a:rPr lang="tr-TR" sz="2000" dirty="0"/>
              <a:t>ve </a:t>
            </a:r>
            <a:r>
              <a:rPr lang="tr-TR" sz="2000" dirty="0">
                <a:solidFill>
                  <a:srgbClr val="FF0000"/>
                </a:solidFill>
              </a:rPr>
              <a:t>LPG (Likit Petrol Gazı</a:t>
            </a:r>
            <a:r>
              <a:rPr lang="tr-TR" sz="2000" dirty="0"/>
              <a:t>)taşımaları öncesinde ürünler yüksek basınç altında sıvılaştırılarak depolanmaktadır. LNG taşımalarında </a:t>
            </a:r>
            <a:r>
              <a:rPr lang="tr-TR" sz="2000" dirty="0">
                <a:solidFill>
                  <a:srgbClr val="FF0000"/>
                </a:solidFill>
              </a:rPr>
              <a:t>doğal gazın en küçük sıcaklıkta bile tehlikeli hale gelmesi nedeniyle </a:t>
            </a:r>
            <a:r>
              <a:rPr lang="tr-TR" sz="2000" dirty="0"/>
              <a:t>LNG gemileri operasyonları diğer gemi operasyonlarından daha ayrı tutulmaktadır</a:t>
            </a:r>
            <a:r>
              <a:rPr lang="tr-TR" sz="2000" dirty="0" smtClean="0"/>
              <a:t>.</a:t>
            </a:r>
          </a:p>
          <a:p>
            <a:endParaRPr lang="tr-TR" sz="2000" dirty="0" smtClean="0"/>
          </a:p>
          <a:p>
            <a:r>
              <a:rPr lang="tr-TR" sz="2000" dirty="0">
                <a:solidFill>
                  <a:srgbClr val="FF0000"/>
                </a:solidFill>
              </a:rPr>
              <a:t>LNG yükünün sıvılaştırılması, depolanması, soğutulması, </a:t>
            </a:r>
            <a:r>
              <a:rPr lang="tr-TR" sz="2000" dirty="0" err="1">
                <a:solidFill>
                  <a:srgbClr val="FF0000"/>
                </a:solidFill>
              </a:rPr>
              <a:t>elleçlenmesi</a:t>
            </a:r>
            <a:r>
              <a:rPr lang="tr-TR" sz="2000" dirty="0">
                <a:solidFill>
                  <a:srgbClr val="FF0000"/>
                </a:solidFill>
              </a:rPr>
              <a:t> alanında özel terminallere ihtiyaç duyulmaktadır. Gemilerde bulunan yüksek kalite yalıtım, LNG yükünün </a:t>
            </a:r>
            <a:r>
              <a:rPr lang="tr-TR" sz="2000" dirty="0" err="1">
                <a:solidFill>
                  <a:srgbClr val="FF0000"/>
                </a:solidFill>
              </a:rPr>
              <a:t>elleçleme</a:t>
            </a:r>
            <a:r>
              <a:rPr lang="tr-TR" sz="2000" dirty="0">
                <a:solidFill>
                  <a:srgbClr val="FF0000"/>
                </a:solidFill>
              </a:rPr>
              <a:t> ve yolculuk sırasında gemide sıvı halde tutulmasını sağlamaktadır. </a:t>
            </a:r>
            <a:r>
              <a:rPr lang="tr-TR" sz="2000" dirty="0"/>
              <a:t>LPG taşımalarında özel ticari rotalar bulunmaktadır. </a:t>
            </a:r>
            <a:r>
              <a:rPr lang="tr-TR" sz="2000" dirty="0">
                <a:solidFill>
                  <a:srgbClr val="FF0000"/>
                </a:solidFill>
              </a:rPr>
              <a:t>Sıvılaştırma ve </a:t>
            </a:r>
            <a:r>
              <a:rPr lang="tr-TR" sz="2000" dirty="0" err="1">
                <a:solidFill>
                  <a:srgbClr val="FF0000"/>
                </a:solidFill>
              </a:rPr>
              <a:t>elleçleme</a:t>
            </a:r>
            <a:r>
              <a:rPr lang="tr-TR" sz="2000" dirty="0">
                <a:solidFill>
                  <a:srgbClr val="FF0000"/>
                </a:solidFill>
              </a:rPr>
              <a:t> maliyetleri oldukça yüksektir </a:t>
            </a:r>
            <a:r>
              <a:rPr lang="tr-TR" sz="2000" dirty="0"/>
              <a:t>bu sebepten özel durumlarda yapılmaktadır</a:t>
            </a:r>
            <a:r>
              <a:rPr lang="tr-TR" sz="2000" dirty="0" smtClean="0"/>
              <a:t>.</a:t>
            </a:r>
          </a:p>
          <a:p>
            <a:endParaRPr lang="tr-TR" sz="2000" dirty="0" smtClean="0"/>
          </a:p>
          <a:p>
            <a:r>
              <a:rPr lang="tr-TR" sz="2000" dirty="0"/>
              <a:t>Taşıması sırasında özel dikkat gerektiren bu üründe oldukça tehlikeli bir yüktür</a:t>
            </a:r>
            <a:r>
              <a:rPr lang="tr-TR" sz="2000" dirty="0" smtClean="0"/>
              <a:t>.</a:t>
            </a:r>
          </a:p>
          <a:p>
            <a:endParaRPr lang="tr-TR" sz="2000" dirty="0"/>
          </a:p>
          <a:p>
            <a:endParaRPr lang="tr-TR" sz="2000" dirty="0"/>
          </a:p>
        </p:txBody>
      </p:sp>
    </p:spTree>
    <p:extLst>
      <p:ext uri="{BB962C8B-B14F-4D97-AF65-F5344CB8AC3E}">
        <p14:creationId xmlns:p14="http://schemas.microsoft.com/office/powerpoint/2010/main" val="1433762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2"/>
          <p:cNvSpPr>
            <a:spLocks noGrp="1"/>
          </p:cNvSpPr>
          <p:nvPr>
            <p:ph type="body" sz="quarter" idx="10"/>
          </p:nvPr>
        </p:nvSpPr>
        <p:spPr/>
        <p:txBody>
          <a:bodyPr/>
          <a:lstStyle/>
          <a:p>
            <a:r>
              <a:rPr lang="tr-TR" dirty="0"/>
              <a:t>Kuru Yük Olarak Tehlikeli Yük </a:t>
            </a:r>
            <a:r>
              <a:rPr lang="tr-TR" dirty="0" err="1"/>
              <a:t>Taşimalari</a:t>
            </a:r>
            <a:endParaRPr lang="tr-TR" dirty="0"/>
          </a:p>
        </p:txBody>
      </p:sp>
      <p:sp>
        <p:nvSpPr>
          <p:cNvPr id="6" name="Dikdörtgen 5"/>
          <p:cNvSpPr/>
          <p:nvPr/>
        </p:nvSpPr>
        <p:spPr>
          <a:xfrm>
            <a:off x="467544" y="620689"/>
            <a:ext cx="8568952" cy="3139321"/>
          </a:xfrm>
          <a:prstGeom prst="rect">
            <a:avLst/>
          </a:prstGeom>
        </p:spPr>
        <p:txBody>
          <a:bodyPr wrap="square">
            <a:spAutoFit/>
          </a:bodyPr>
          <a:lstStyle/>
          <a:p>
            <a:r>
              <a:rPr lang="tr-TR" dirty="0"/>
              <a:t>Birleşmiş Milletlere göre denizyolu taşımacılığında ürün sınıflandırılmasında </a:t>
            </a:r>
            <a:r>
              <a:rPr lang="tr-TR" dirty="0">
                <a:solidFill>
                  <a:srgbClr val="FF0000"/>
                </a:solidFill>
              </a:rPr>
              <a:t>kuru dökme yükler, hammadde, tahıl ürünleri, demir ve çelik ürünleri, kömür, şeker, tuz gibi fiziksel karakterize sahip olan yüklerdir.</a:t>
            </a:r>
            <a:r>
              <a:rPr lang="tr-TR" dirty="0"/>
              <a:t> Ekonomik olarak bir tanımla yapıldığı zaman ise, yükün birim maliyetinin düşürülmesi için büyük partiler halinde yapılan taşıma olarak tanımlanabilir</a:t>
            </a:r>
            <a:r>
              <a:rPr lang="tr-TR" dirty="0" smtClean="0"/>
              <a:t>.</a:t>
            </a:r>
          </a:p>
          <a:p>
            <a:endParaRPr lang="tr-TR" dirty="0"/>
          </a:p>
          <a:p>
            <a:r>
              <a:rPr lang="tr-TR" dirty="0">
                <a:solidFill>
                  <a:srgbClr val="FF0000"/>
                </a:solidFill>
              </a:rPr>
              <a:t>Tehlikeli yüklerin kuru dökme yük olarak taşınmaları savunma sanayinde üretilen patlayıcılar, gübre, kömür, saman, çeşitli kimyevi maddeler, radyoaktif maddeler, hayvansal ürünler </a:t>
            </a:r>
            <a:r>
              <a:rPr lang="tr-TR" dirty="0" err="1">
                <a:solidFill>
                  <a:srgbClr val="FF0000"/>
                </a:solidFill>
              </a:rPr>
              <a:t>v.b</a:t>
            </a:r>
            <a:r>
              <a:rPr lang="tr-TR" dirty="0">
                <a:solidFill>
                  <a:srgbClr val="FF0000"/>
                </a:solidFill>
              </a:rPr>
              <a:t>. yükler görülmektedir. </a:t>
            </a:r>
            <a:r>
              <a:rPr lang="tr-TR" dirty="0"/>
              <a:t>Bu ürünlerin ithalatı ve ihracatı çoğu ülke tarafından gerçekleştirilmektedir. Bu durumda dünya üzerinde çok fazla ve çeşitli sayıda tehlikeli yük sürekli olarak taşıma halinde olduğunu bize göstermektedir.</a:t>
            </a:r>
          </a:p>
        </p:txBody>
      </p:sp>
    </p:spTree>
    <p:extLst>
      <p:ext uri="{BB962C8B-B14F-4D97-AF65-F5344CB8AC3E}">
        <p14:creationId xmlns:p14="http://schemas.microsoft.com/office/powerpoint/2010/main" val="115169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Dökme kuru yük taşımaları</a:t>
            </a:r>
          </a:p>
        </p:txBody>
      </p:sp>
      <p:sp>
        <p:nvSpPr>
          <p:cNvPr id="5" name="Dikdörtgen 4"/>
          <p:cNvSpPr/>
          <p:nvPr/>
        </p:nvSpPr>
        <p:spPr>
          <a:xfrm>
            <a:off x="395536" y="764704"/>
            <a:ext cx="8568952" cy="5078313"/>
          </a:xfrm>
          <a:prstGeom prst="rect">
            <a:avLst/>
          </a:prstGeom>
        </p:spPr>
        <p:txBody>
          <a:bodyPr wrap="square">
            <a:spAutoFit/>
          </a:bodyPr>
          <a:lstStyle/>
          <a:p>
            <a:r>
              <a:rPr lang="tr-TR" dirty="0"/>
              <a:t>İkinci Dünya Savaşı sonrasında Avrupa ülkeleri savaştan dolayı yeniden yapılanmaya gitmeleriyle daha çok hammaddeye ihtiyaç duydular. Tehlikeli yüklerin dökme yük olarak taşımalarının yapıldığı bu gemiler </a:t>
            </a:r>
            <a:r>
              <a:rPr lang="tr-TR" dirty="0" err="1"/>
              <a:t>deadweight</a:t>
            </a:r>
            <a:r>
              <a:rPr lang="tr-TR" dirty="0"/>
              <a:t> </a:t>
            </a:r>
            <a:r>
              <a:rPr lang="tr-TR" dirty="0">
                <a:solidFill>
                  <a:srgbClr val="FF0000"/>
                </a:solidFill>
              </a:rPr>
              <a:t>olarak 4.000 ile 2.100.000 arasında </a:t>
            </a:r>
            <a:r>
              <a:rPr lang="tr-TR" dirty="0"/>
              <a:t>değişmektedir.</a:t>
            </a:r>
          </a:p>
          <a:p>
            <a:r>
              <a:rPr lang="tr-TR" dirty="0">
                <a:solidFill>
                  <a:srgbClr val="FF0000"/>
                </a:solidFill>
              </a:rPr>
              <a:t>Taşınan yüklere örnek olarak:</a:t>
            </a:r>
          </a:p>
          <a:p>
            <a:r>
              <a:rPr lang="tr-TR" dirty="0" smtClean="0"/>
              <a:t>•Fosfat</a:t>
            </a:r>
            <a:endParaRPr lang="tr-TR" dirty="0"/>
          </a:p>
          <a:p>
            <a:r>
              <a:rPr lang="tr-TR" dirty="0" smtClean="0"/>
              <a:t>•Sülfür</a:t>
            </a:r>
            <a:endParaRPr lang="tr-TR" dirty="0"/>
          </a:p>
          <a:p>
            <a:r>
              <a:rPr lang="tr-TR" dirty="0" smtClean="0"/>
              <a:t>•Boksit</a:t>
            </a:r>
            <a:endParaRPr lang="tr-TR" dirty="0"/>
          </a:p>
          <a:p>
            <a:r>
              <a:rPr lang="tr-TR" dirty="0" smtClean="0"/>
              <a:t>•Kömür</a:t>
            </a:r>
            <a:endParaRPr lang="tr-TR" dirty="0"/>
          </a:p>
          <a:p>
            <a:r>
              <a:rPr lang="tr-TR" dirty="0" smtClean="0"/>
              <a:t>•Pirit</a:t>
            </a:r>
            <a:endParaRPr lang="tr-TR" dirty="0"/>
          </a:p>
          <a:p>
            <a:r>
              <a:rPr lang="tr-TR" dirty="0" smtClean="0"/>
              <a:t>•Gübre </a:t>
            </a:r>
            <a:r>
              <a:rPr lang="tr-TR" dirty="0"/>
              <a:t>verilebilir</a:t>
            </a:r>
            <a:r>
              <a:rPr lang="tr-TR" dirty="0" smtClean="0"/>
              <a:t>.</a:t>
            </a:r>
          </a:p>
          <a:p>
            <a:endParaRPr lang="tr-TR" dirty="0"/>
          </a:p>
          <a:p>
            <a:r>
              <a:rPr lang="tr-TR" dirty="0"/>
              <a:t>Dökme yüklerin taşınmasında daha </a:t>
            </a:r>
            <a:r>
              <a:rPr lang="tr-TR" dirty="0">
                <a:solidFill>
                  <a:srgbClr val="FF0000"/>
                </a:solidFill>
              </a:rPr>
              <a:t>büyük tonaja sahip olan gemilere ‘’Cape Size’’ </a:t>
            </a:r>
            <a:r>
              <a:rPr lang="tr-TR" dirty="0"/>
              <a:t>olarak isimlendirilmiştir. Bu </a:t>
            </a:r>
            <a:r>
              <a:rPr lang="tr-TR" dirty="0" err="1"/>
              <a:t>gross</a:t>
            </a:r>
            <a:r>
              <a:rPr lang="tr-TR" dirty="0"/>
              <a:t> tonajdaki gemilerin hizmet alanları daha dar olup, genellikle Pasifik Okyanusu’nda kömür ve benzeri maden taşımacılığı yapmaktadırlar. 1980’lerden sonra Cape Size gemi türleri yerlerini </a:t>
            </a:r>
            <a:r>
              <a:rPr lang="tr-TR" dirty="0">
                <a:solidFill>
                  <a:srgbClr val="FF0000"/>
                </a:solidFill>
              </a:rPr>
              <a:t>OBO (Cevher-Tahıl-Petrol) </a:t>
            </a:r>
            <a:r>
              <a:rPr lang="tr-TR" dirty="0"/>
              <a:t>türü gemilere bırakmaya başlamışlardır. Fakat 2000’li yıllarda artık çok büyük tonajlı gemilerin yük bulma sorunlarından dolayı inşa açısından çok fazla tercih edilmemektedirler.</a:t>
            </a:r>
          </a:p>
        </p:txBody>
      </p:sp>
    </p:spTree>
    <p:extLst>
      <p:ext uri="{BB962C8B-B14F-4D97-AF65-F5344CB8AC3E}">
        <p14:creationId xmlns:p14="http://schemas.microsoft.com/office/powerpoint/2010/main" val="36524934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2371</TotalTime>
  <Words>705</Words>
  <Application>Microsoft Office PowerPoint</Application>
  <PresentationFormat>Ekran Gösterisi (4:3)</PresentationFormat>
  <Paragraphs>29</Paragraphs>
  <Slides>5</Slides>
  <Notes>0</Notes>
  <HiddenSlides>0</HiddenSlides>
  <MMClips>0</MMClips>
  <ScaleCrop>false</ScaleCrop>
  <HeadingPairs>
    <vt:vector size="4" baseType="variant">
      <vt:variant>
        <vt:lpstr>Tema</vt:lpstr>
      </vt:variant>
      <vt:variant>
        <vt:i4>1</vt:i4>
      </vt:variant>
      <vt:variant>
        <vt:lpstr>Slayt Başlıkları</vt:lpstr>
      </vt:variant>
      <vt:variant>
        <vt:i4>5</vt:i4>
      </vt:variant>
    </vt:vector>
  </HeadingPairs>
  <TitlesOfParts>
    <vt:vector size="6" baseType="lpstr">
      <vt:lpstr>Sunu1</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omu205</cp:lastModifiedBy>
  <cp:revision>252</cp:revision>
  <dcterms:created xsi:type="dcterms:W3CDTF">2013-07-18T08:50:31Z</dcterms:created>
  <dcterms:modified xsi:type="dcterms:W3CDTF">2019-03-11T07:19:45Z</dcterms:modified>
</cp:coreProperties>
</file>